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  <p:sldMasterId id="2147483678" r:id="rId2"/>
  </p:sldMasterIdLst>
  <p:sldIdLst>
    <p:sldId id="256" r:id="rId3"/>
    <p:sldId id="292" r:id="rId4"/>
    <p:sldId id="285" r:id="rId5"/>
    <p:sldId id="286" r:id="rId6"/>
    <p:sldId id="293" r:id="rId7"/>
    <p:sldId id="257" r:id="rId8"/>
    <p:sldId id="258" r:id="rId9"/>
    <p:sldId id="272" r:id="rId10"/>
    <p:sldId id="291" r:id="rId11"/>
    <p:sldId id="276" r:id="rId12"/>
    <p:sldId id="279" r:id="rId13"/>
    <p:sldId id="262" r:id="rId14"/>
    <p:sldId id="263" r:id="rId15"/>
    <p:sldId id="266" r:id="rId16"/>
  </p:sldIdLst>
  <p:sldSz cx="9144000" cy="6858000" type="screen4x3"/>
  <p:notesSz cx="6858000" cy="97377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FFFF00"/>
    <a:srgbClr val="00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311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311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F8106D-5B47-4A53-8451-048C1C5404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4281-E542-4411-B21F-74ACB7AF01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8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AB190-EF18-4272-A00B-70B3A53F1A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5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645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645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93944E-0106-44D7-8CC9-87628F88CE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0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695FA-E15F-4820-9E95-E19B33F31A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01D1F-B5BA-45AF-B8A4-1645C74057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69-54CB-46D5-B3A1-0A4CF68F2A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325A-0522-4A5E-A8AF-1651405881A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8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375A-E49D-459D-A061-1AC2720E85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0E9A-6AD2-44EF-AA41-083F081660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1180-9391-4804-BA2B-D9DF4427C1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BC41-99D7-44A1-AFE4-9802137943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7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D6EA9-5D84-4816-8FA1-6044677CD3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61B0-CB1A-40B0-B90D-EF871419DA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17DE6-03EE-43CB-8A88-095BD600C4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כותרת, תוכן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0613-E3BC-4B26-90C8-17163F654A8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כותרת ו-2 תכנים על פני 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DA9A-7222-4714-9B4A-64703FFBB2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56A3-6836-42F3-9F3A-9C6EF375BD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1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81E7-D90A-4440-A618-5936C98246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1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ED455-543F-4EFB-B05B-7CBB2FC15D7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44106-EF78-4869-A502-C7DD0DEDDD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338F6-7ECC-4448-A1E5-34A0A5010F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7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1968-3E84-46AF-B5C4-F444AEAE01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5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E1A2-F6BE-4ACF-88A0-94BAEEEE908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53000">
              <a:schemeClr val="bg1">
                <a:gamma/>
                <a:shade val="46275"/>
                <a:invGamma/>
                <a:lumMod val="0"/>
                <a:lumOff val="100000"/>
                <a:alpha val="49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208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E24B010-D043-40C7-AC1E-20DEC441353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" grpId="0"/>
      <p:bldP spid="209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53000">
              <a:schemeClr val="bg1">
                <a:gamma/>
                <a:shade val="46275"/>
                <a:invGamma/>
                <a:lumMod val="0"/>
                <a:lumOff val="100000"/>
                <a:alpha val="49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34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635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635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D54C84-B616-4FCD-AAE4-0CC11F2FC9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53000">
              <a:schemeClr val="bg1">
                <a:gamma/>
                <a:shade val="46275"/>
                <a:invGamma/>
                <a:lumMod val="0"/>
                <a:lumOff val="100000"/>
                <a:alpha val="33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8925"/>
            <a:ext cx="7773987" cy="1470025"/>
          </a:xfrm>
        </p:spPr>
        <p:txBody>
          <a:bodyPr/>
          <a:lstStyle/>
          <a:p>
            <a:pPr eaLnBrk="1" hangingPunct="1">
              <a:defRPr/>
            </a:pPr>
            <a:r>
              <a:rPr lang="he-IL" sz="6600" dirty="0" smtClean="0">
                <a:solidFill>
                  <a:srgbClr val="FF3300"/>
                </a:solidFill>
              </a:rPr>
              <a:t>החיסכון במס - הכיצד</a:t>
            </a:r>
            <a:endParaRPr lang="en-US" sz="6600" dirty="0" smtClean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981" y="3501008"/>
            <a:ext cx="7848600" cy="2520950"/>
          </a:xfrm>
        </p:spPr>
        <p:txBody>
          <a:bodyPr/>
          <a:lstStyle/>
          <a:p>
            <a:pPr eaLnBrk="1" hangingPunct="1">
              <a:defRPr/>
            </a:pPr>
            <a:r>
              <a:rPr lang="he-IL" sz="4000" b="1" dirty="0" smtClean="0"/>
              <a:t>ריקי כוכב – חשבונאית ויועצת מס</a:t>
            </a:r>
          </a:p>
          <a:p>
            <a:pPr eaLnBrk="1" hangingPunct="1">
              <a:defRPr/>
            </a:pPr>
            <a:r>
              <a:rPr lang="he-IL" b="1" dirty="0" smtClean="0"/>
              <a:t>  </a:t>
            </a:r>
          </a:p>
          <a:p>
            <a:pPr eaLnBrk="1" hangingPunct="1">
              <a:defRPr/>
            </a:pPr>
            <a:r>
              <a:rPr lang="he-IL" b="1" dirty="0" smtClean="0"/>
              <a:t>2019</a:t>
            </a:r>
            <a:endParaRPr lang="he-IL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135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e-IL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/>
              <a:t>הוצאות מוכרות בעסק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he-IL" sz="2800" dirty="0" smtClean="0"/>
              <a:t>תשלום דמי חבר לארגונים מקצועיים</a:t>
            </a:r>
          </a:p>
          <a:p>
            <a:pPr marL="609600" indent="-609600" eaLnBrk="1" hangingPunct="1"/>
            <a:r>
              <a:rPr lang="he-IL" sz="2800" dirty="0" smtClean="0"/>
              <a:t>ביטוח אובדן כושר עבודה</a:t>
            </a:r>
          </a:p>
          <a:p>
            <a:pPr marL="609600" indent="-609600" eaLnBrk="1" hangingPunct="1"/>
            <a:r>
              <a:rPr lang="he-IL" sz="2800" dirty="0" smtClean="0"/>
              <a:t>ביטוח חיים/ביטוח חיים למשכנתא.</a:t>
            </a:r>
          </a:p>
          <a:p>
            <a:pPr marL="609600" indent="-609600" eaLnBrk="1" hangingPunct="1"/>
            <a:r>
              <a:rPr lang="he-IL" sz="2800" dirty="0" smtClean="0"/>
              <a:t>הפקדה לקרן ההשתלמות</a:t>
            </a:r>
          </a:p>
          <a:p>
            <a:pPr marL="609600" indent="-609600" eaLnBrk="1" hangingPunct="1"/>
            <a:r>
              <a:rPr lang="he-IL" sz="2800" dirty="0" smtClean="0"/>
              <a:t>הפקדה לביטוח פנסיוני</a:t>
            </a:r>
          </a:p>
          <a:p>
            <a:pPr marL="609600" indent="-609600" eaLnBrk="1" hangingPunct="1"/>
            <a:r>
              <a:rPr lang="he-IL" sz="2800" dirty="0" smtClean="0"/>
              <a:t>תרומות למוסד ציבורי – מעל </a:t>
            </a:r>
            <a:r>
              <a:rPr lang="he-IL" sz="2800" dirty="0" smtClean="0"/>
              <a:t>190 </a:t>
            </a:r>
            <a:r>
              <a:rPr lang="he-IL" sz="2800" dirty="0" smtClean="0"/>
              <a:t>שח בשנה.</a:t>
            </a:r>
          </a:p>
          <a:p>
            <a:pPr marL="609600" indent="-609600" eaLnBrk="1" hangingPunct="1"/>
            <a:r>
              <a:rPr lang="he-IL" sz="2800" dirty="0" smtClean="0"/>
              <a:t>חישוב נפרד/מאוחד – כ"א עובד לפחות 36 שעות, העסק לא בדירת המגורים, אין הכנסה אחרת והודעה נמסרה לפקיד השומה חודש לפני תחילת השנה.</a:t>
            </a: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 smtClean="0"/>
              <a:t>חוק מע"מ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2000" dirty="0" smtClean="0"/>
              <a:t>ועדת </a:t>
            </a:r>
            <a:r>
              <a:rPr lang="he-IL" sz="2000" dirty="0"/>
              <a:t>הכספים של הכנסת אישרה ביום 6.3.2012 מספר תיקונים לחוק המע"מ, החשוב שבהם: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he-IL" sz="2000" b="1" u="sng" dirty="0"/>
              <a:t>תשלום המע"מ רק על בסיס התקבולים במזומן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  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בעל עסק קטן הנותן שירותים מהיום ינפיק חשבונית מס עם קבלת התשלום.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בנוסח </a:t>
            </a:r>
            <a:r>
              <a:rPr lang="he-IL" sz="2000" dirty="0"/>
              <a:t>התיקון: "עוסק מורשה ראשי להוציא לגבי עסקה חייבת במס חשבונית מס במקום חשבונית עסקה... אולם הקונה לא ידרוש חשבונית מס קודם לתשלום התמורה או חלקה לפי העניין.."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בעל </a:t>
            </a:r>
            <a:r>
              <a:rPr lang="he-IL" sz="2000" dirty="0"/>
              <a:t>עסק הנותן שירותים יוציא חשבונית עסקה בגין השירות שנתן, הקונה איננו רשאי לדרוש חשבונית מס בגין השירות טרם שילם בגינו.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609600" indent="-609600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/>
              <a:t>חוק מע"מ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he-IL" sz="2400" dirty="0"/>
              <a:t>להבדיל מהמצב כיום בו מתבקש נותן השירות להנפיק חשבונית מס ולדווח למע"מ ולשלם מקדמות למס הכנסה כחודשיים שלושה (במקרה הטוב) לפני מועד התשלום. החשבונית </a:t>
            </a:r>
            <a:r>
              <a:rPr lang="he-IL" sz="2400" dirty="0" smtClean="0"/>
              <a:t>אפשרה </a:t>
            </a:r>
            <a:r>
              <a:rPr lang="he-IL" sz="2400" dirty="0"/>
              <a:t>למזמין העבודה לנכות את הוצאות המע"מ מהכנסותיו וכך להקטין את חבות המס שלו מבלי ששילם בפועל עבור השירות שקיבל. נותן השירות נאלץ לממן את מזמין העבודה עד למועד </a:t>
            </a:r>
            <a:r>
              <a:rPr lang="he-IL" sz="2400" dirty="0" smtClean="0"/>
              <a:t>התקבול.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e-IL" sz="2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he-IL" sz="2400" b="1" dirty="0" smtClean="0"/>
              <a:t>העונש על התנית התשלום בקבלת חשבונית מס הוא: 3 חודשי מאסר או קנס בסך 9,600 ₪.</a:t>
            </a:r>
            <a:endParaRPr lang="en-US" sz="2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 smtClean="0"/>
              <a:t>נקודות זיכוי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800" dirty="0" smtClean="0"/>
              <a:t>שתי נקודות זיכוי לגבר בגין ילד עד גיל שלוש.</a:t>
            </a:r>
          </a:p>
          <a:p>
            <a:pPr eaLnBrk="1" hangingPunct="1">
              <a:lnSpc>
                <a:spcPct val="90000"/>
              </a:lnSpc>
            </a:pPr>
            <a:r>
              <a:rPr lang="he-IL" sz="2800" dirty="0" smtClean="0"/>
              <a:t>נקודת זיכוי בגין תשלום מזונות עבור כלכלת ילדים.</a:t>
            </a:r>
          </a:p>
          <a:p>
            <a:pPr eaLnBrk="1" hangingPunct="1">
              <a:lnSpc>
                <a:spcPct val="90000"/>
              </a:lnSpc>
            </a:pPr>
            <a:r>
              <a:rPr lang="he-IL" sz="2800" dirty="0" smtClean="0"/>
              <a:t>נקודת זיכוי נוספת לאשה בגין ילד עד גיל חמש.</a:t>
            </a:r>
          </a:p>
          <a:p>
            <a:pPr eaLnBrk="1" hangingPunct="1">
              <a:lnSpc>
                <a:spcPct val="90000"/>
              </a:lnSpc>
            </a:pPr>
            <a:r>
              <a:rPr lang="he-IL" sz="2800" dirty="0" smtClean="0"/>
              <a:t>נקודת זיכוי בשנה העוקבת ולאחריה בגין זכאות לתואר ראשון/שני/לימודי הוראה. (עד שלוש שנים לתואר ראשון, עד שנתיים לתואר שני).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2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3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sz="4000" dirty="0" smtClean="0"/>
              <a:t>תודה על ההקשבה</a:t>
            </a: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483768" y="2000595"/>
            <a:ext cx="4615431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dirty="0"/>
              <a:t>משרד לחשבונאות ויעוץ מס 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רחוב חנה רובינא 12 ראשון לציון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נייד : 052-8271268 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דוא"ל : </a:t>
            </a:r>
            <a:r>
              <a:rPr lang="en-US" sz="2800" dirty="0"/>
              <a:t>ri2003@013.net.il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327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 </a:t>
            </a:r>
            <a:r>
              <a:rPr lang="he-IL" b="1" dirty="0"/>
              <a:t>הוצאות מוכרות בעסק</a:t>
            </a: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2400" b="1" i="1" dirty="0" smtClean="0"/>
              <a:t>"לשם </a:t>
            </a:r>
            <a:r>
              <a:rPr lang="he-IL" sz="2400" b="1" i="1" dirty="0"/>
              <a:t>בירור הכנסתו החייבת של אדם ינוכו, זולת אם הניכוי הוגבל או לא הותר, על פי סעיף 31 - יציאות והוצאות שיצאו</a:t>
            </a:r>
            <a:r>
              <a:rPr lang="he-IL" sz="2400" b="1" i="1" u="sng" dirty="0"/>
              <a:t> כולן </a:t>
            </a:r>
            <a:r>
              <a:rPr lang="he-IL" sz="2400" b="1" i="1" dirty="0"/>
              <a:t>בייצור הכנסתו בשנת המס,</a:t>
            </a:r>
            <a:r>
              <a:rPr lang="he-IL" sz="2400" b="1" i="1" u="sng" dirty="0"/>
              <a:t> ולשם כך </a:t>
            </a:r>
            <a:r>
              <a:rPr lang="he-IL" sz="2400" b="1" i="1" u="sng" dirty="0" smtClean="0"/>
              <a:t>בלבד</a:t>
            </a:r>
            <a:r>
              <a:rPr lang="he-IL" sz="2400" b="1" i="1" dirty="0" smtClean="0"/>
              <a:t>..."</a:t>
            </a:r>
            <a:endParaRPr lang="he-IL" sz="2400" b="1" dirty="0"/>
          </a:p>
          <a:p>
            <a:pPr marL="0" indent="0">
              <a:buNone/>
            </a:pPr>
            <a:endParaRPr lang="he-IL" sz="2400" b="1" dirty="0"/>
          </a:p>
          <a:p>
            <a:pPr marL="0" indent="0">
              <a:buNone/>
            </a:pPr>
            <a:r>
              <a:rPr lang="he-IL" sz="2400" b="1" dirty="0" smtClean="0"/>
              <a:t>בשנת 2009 יצא תיקון בנושא ההוצאות שאינן מוכרות בעסק:</a:t>
            </a:r>
          </a:p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"הוצאות </a:t>
            </a:r>
            <a:r>
              <a:rPr lang="he-IL" sz="2400" b="1" dirty="0"/>
              <a:t>שאינן הוצאות כרוכות ושלובות בתהליך הפקת ההכנסה, </a:t>
            </a:r>
            <a:r>
              <a:rPr lang="he-IL" sz="2400" b="1" dirty="0" smtClean="0"/>
              <a:t>לרבות הוצאות </a:t>
            </a:r>
            <a:r>
              <a:rPr lang="he-IL" sz="2400" b="1" dirty="0"/>
              <a:t>הבית, הוצאות פרטיות, הוצאות שהוצאו לשם הגעה </a:t>
            </a:r>
            <a:r>
              <a:rPr lang="he-IL" sz="2400" b="1" dirty="0" smtClean="0"/>
              <a:t>למקום ההשתכרות לשם וחזרה </a:t>
            </a:r>
            <a:r>
              <a:rPr lang="he-IL" sz="2400" b="1" dirty="0"/>
              <a:t>ממנו, והוצאות שהוצאו לשם טיפול בילד </a:t>
            </a:r>
            <a:r>
              <a:rPr lang="he-IL" sz="2400" b="1" dirty="0" smtClean="0"/>
              <a:t>או השגחה </a:t>
            </a:r>
            <a:r>
              <a:rPr lang="he-IL" sz="2400" b="1" dirty="0"/>
              <a:t>עליו או לשם טיפול באדם אחר או השגחה </a:t>
            </a:r>
            <a:r>
              <a:rPr lang="he-IL" sz="2400" b="1" dirty="0" smtClean="0"/>
              <a:t>עליו..."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61313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5616" y="228600"/>
            <a:ext cx="7336234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e-IL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הוצאות מוכרות בעסק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5496" y="1341438"/>
            <a:ext cx="9001000" cy="46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he-IL" sz="2800" b="1" u="sng" dirty="0" smtClean="0">
                <a:solidFill>
                  <a:srgbClr val="FF0000"/>
                </a:solidFill>
              </a:rPr>
              <a:t>הוצאות טלפון דואר ותקשורת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endParaRPr lang="he-IL" sz="2800" b="1" u="sng" dirty="0" smtClean="0"/>
          </a:p>
          <a:p>
            <a:pPr lvl="0"/>
            <a:r>
              <a:rPr lang="he-IL" sz="2800" dirty="0" smtClean="0"/>
              <a:t>1. </a:t>
            </a:r>
            <a:r>
              <a:rPr lang="he-IL" sz="2800" dirty="0" smtClean="0">
                <a:solidFill>
                  <a:srgbClr val="FF0000"/>
                </a:solidFill>
              </a:rPr>
              <a:t>טלפון </a:t>
            </a:r>
            <a:r>
              <a:rPr lang="he-IL" sz="2800" dirty="0">
                <a:solidFill>
                  <a:srgbClr val="FF0000"/>
                </a:solidFill>
              </a:rPr>
              <a:t>סלולארי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he-IL" sz="2800" dirty="0" smtClean="0"/>
              <a:t>ההוצאות יוכרו </a:t>
            </a:r>
            <a:r>
              <a:rPr lang="he-IL" sz="2800" dirty="0"/>
              <a:t>במלואם מלבד סכום </a:t>
            </a:r>
            <a:r>
              <a:rPr lang="he-IL" sz="2800" dirty="0" smtClean="0"/>
              <a:t>של 1,260₪.</a:t>
            </a:r>
          </a:p>
          <a:p>
            <a:pPr lvl="1"/>
            <a:r>
              <a:rPr lang="he-IL" sz="2800" dirty="0" smtClean="0"/>
              <a:t> לעניין </a:t>
            </a:r>
            <a:r>
              <a:rPr lang="he-IL" sz="2800" dirty="0"/>
              <a:t>מע"מ מוכר רק 2/3 מהמע"מ בחשבונית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2. </a:t>
            </a:r>
            <a:r>
              <a:rPr lang="he-IL" sz="2800" dirty="0" smtClean="0">
                <a:solidFill>
                  <a:srgbClr val="FF0000"/>
                </a:solidFill>
              </a:rPr>
              <a:t>טלפון קווי</a:t>
            </a:r>
          </a:p>
          <a:p>
            <a:pPr lvl="1"/>
            <a:r>
              <a:rPr lang="he-IL" sz="2800" dirty="0" smtClean="0"/>
              <a:t>קו טלפון נפרד לעסק, יוכרו ההוצאות במלואם.</a:t>
            </a:r>
          </a:p>
          <a:p>
            <a:pPr lvl="1"/>
            <a:r>
              <a:rPr lang="he-IL" sz="2800" dirty="0" smtClean="0"/>
              <a:t>הוצאות טלפון למי שעיקר עיסוקו מביתו יוכרו 80%   מההוצאה או ההוצאה העולה על 2,400 שח בשנה.</a:t>
            </a:r>
          </a:p>
          <a:p>
            <a:pPr marL="514350" indent="-514350">
              <a:buAutoNum type="arabicPeriod" startAt="3"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b="1" dirty="0"/>
              <a:t>הוצאות מוכרות בעסק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363272" cy="4539208"/>
          </a:xfrm>
        </p:spPr>
        <p:txBody>
          <a:bodyPr/>
          <a:lstStyle/>
          <a:p>
            <a:pPr marL="0" indent="0">
              <a:buNone/>
            </a:pPr>
            <a:r>
              <a:rPr lang="he-IL" sz="2800" dirty="0" smtClean="0">
                <a:latin typeface="+mj-lt"/>
              </a:rPr>
              <a:t>3. </a:t>
            </a:r>
            <a:r>
              <a:rPr lang="he-IL" sz="2800" dirty="0" smtClean="0">
                <a:solidFill>
                  <a:srgbClr val="FF0000"/>
                </a:solidFill>
                <a:latin typeface="+mj-lt"/>
              </a:rPr>
              <a:t>דואר</a:t>
            </a:r>
          </a:p>
          <a:p>
            <a:pPr marL="400050" lvl="1" indent="0">
              <a:spcBef>
                <a:spcPct val="0"/>
              </a:spcBef>
              <a:buNone/>
            </a:pPr>
            <a:r>
              <a:rPr lang="he-IL" kern="1200" dirty="0" smtClean="0">
                <a:latin typeface="Arial" pitchFamily="34" charset="0"/>
                <a:cs typeface="Arial" pitchFamily="34" charset="0"/>
              </a:rPr>
              <a:t>הוצאות </a:t>
            </a:r>
            <a:r>
              <a:rPr lang="he-IL" kern="1200" dirty="0">
                <a:latin typeface="Arial" pitchFamily="34" charset="0"/>
                <a:cs typeface="Arial" pitchFamily="34" charset="0"/>
              </a:rPr>
              <a:t>דואר יוכרו במלואם ובמע"מ מלא.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he-IL" sz="2800" kern="12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he-IL" sz="2800" kern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אינטרנט </a:t>
            </a:r>
            <a:r>
              <a:rPr lang="he-IL" sz="2800" kern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ואחזקת אתר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he-IL" kern="1200" dirty="0" smtClean="0">
                <a:latin typeface="Arial" pitchFamily="34" charset="0"/>
                <a:cs typeface="Arial" pitchFamily="34" charset="0"/>
              </a:rPr>
              <a:t>הוצאות </a:t>
            </a:r>
            <a:r>
              <a:rPr lang="he-IL" kern="1200" dirty="0">
                <a:latin typeface="Arial" pitchFamily="34" charset="0"/>
                <a:cs typeface="Arial" pitchFamily="34" charset="0"/>
              </a:rPr>
              <a:t>ספק + תשתית אינטרנט.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he-IL" kern="1200" dirty="0" smtClean="0">
                <a:latin typeface="Arial" pitchFamily="34" charset="0"/>
                <a:cs typeface="Arial" pitchFamily="34" charset="0"/>
              </a:rPr>
              <a:t>הוצאות </a:t>
            </a:r>
            <a:r>
              <a:rPr lang="he-IL" kern="1200" dirty="0">
                <a:latin typeface="Arial" pitchFamily="34" charset="0"/>
                <a:cs typeface="Arial" pitchFamily="34" charset="0"/>
              </a:rPr>
              <a:t>אחזקה ותיקונים באתר, אחסון אתר וכד'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he-IL" sz="2800" kern="12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he-IL" sz="2800" kern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כבלים</a:t>
            </a:r>
            <a:endParaRPr lang="he-IL" sz="2800" kern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he-IL" kern="1200" dirty="0" smtClean="0">
                <a:latin typeface="Arial" pitchFamily="34" charset="0"/>
                <a:cs typeface="Arial" pitchFamily="34" charset="0"/>
              </a:rPr>
              <a:t>הוצאות </a:t>
            </a:r>
            <a:r>
              <a:rPr lang="he-IL" kern="1200" dirty="0">
                <a:latin typeface="Arial" pitchFamily="34" charset="0"/>
                <a:cs typeface="Arial" pitchFamily="34" charset="0"/>
              </a:rPr>
              <a:t>טלוויזיה בכבלים לצורכי העבודה</a:t>
            </a:r>
            <a:r>
              <a:rPr lang="he-IL" sz="2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הוצאות מוכרות בעסק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495800"/>
          </a:xfrm>
        </p:spPr>
        <p:txBody>
          <a:bodyPr/>
          <a:lstStyle/>
          <a:p>
            <a:pPr lvl="0"/>
            <a:r>
              <a:rPr lang="he-IL" dirty="0"/>
              <a:t>הוצאות רכב</a:t>
            </a:r>
            <a:endParaRPr lang="en-US" dirty="0"/>
          </a:p>
          <a:p>
            <a:r>
              <a:rPr lang="he-IL" dirty="0"/>
              <a:t>הוצאות דלק, תיקונים במוסך, חניה, כבישי אגרה, רחיצה, ביטוח חובה, מקיף ורישיון רכב. </a:t>
            </a:r>
          </a:p>
          <a:p>
            <a:r>
              <a:rPr lang="he-IL" dirty="0"/>
              <a:t>חובה לציין מד קילומטר בסוף שנה.</a:t>
            </a:r>
            <a:endParaRPr lang="en-US" dirty="0"/>
          </a:p>
          <a:p>
            <a:r>
              <a:rPr lang="he-IL" dirty="0"/>
              <a:t>לעצמאי לא </a:t>
            </a:r>
            <a:r>
              <a:rPr lang="he-IL" dirty="0" smtClean="0"/>
              <a:t>תוכר </a:t>
            </a:r>
            <a:r>
              <a:rPr lang="he-IL" dirty="0"/>
              <a:t>55% מסך </a:t>
            </a:r>
            <a:r>
              <a:rPr lang="he-IL" dirty="0" smtClean="0"/>
              <a:t>ההוצאה הכוללת. לעניין מע"מ יוכר 2/3 מע"מ .</a:t>
            </a:r>
            <a:endParaRPr lang="en-US" dirty="0" smtClean="0"/>
          </a:p>
          <a:p>
            <a:r>
              <a:rPr lang="he-IL" dirty="0" smtClean="0"/>
              <a:t>הוצאות </a:t>
            </a:r>
            <a:r>
              <a:rPr lang="he-IL" dirty="0"/>
              <a:t>מע"מ בגין רכישת רכב – אינן ניתנות לקיזוז – מלבד מע"מ בגין רכישת משאית, רכב להובלת נוסעים או רכב ללימוד נהיגה.</a:t>
            </a:r>
            <a:endParaRPr lang="en-US" dirty="0"/>
          </a:p>
          <a:p>
            <a:r>
              <a:rPr lang="he-IL" dirty="0"/>
              <a:t>קנסות לא יוכרו.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6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e-IL" b="1" dirty="0"/>
              <a:t>הוצאות מוכרות בעסק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e-IL" sz="2800" b="1" u="sng" dirty="0">
                <a:solidFill>
                  <a:srgbClr val="FF0000"/>
                </a:solidFill>
              </a:rPr>
              <a:t>כיבודים</a:t>
            </a:r>
            <a:endParaRPr lang="en-US" sz="2800" b="1" u="sng" dirty="0">
              <a:solidFill>
                <a:srgbClr val="FF0000"/>
              </a:solidFill>
            </a:endParaRPr>
          </a:p>
          <a:p>
            <a:r>
              <a:rPr lang="he-IL" sz="2800" dirty="0"/>
              <a:t>הוצאות כיבוד קל </a:t>
            </a:r>
            <a:r>
              <a:rPr lang="he-IL" sz="2800" dirty="0" smtClean="0"/>
              <a:t>בבית העסק – </a:t>
            </a:r>
            <a:r>
              <a:rPr lang="he-IL" sz="2800" dirty="0"/>
              <a:t>שתייה קרה, חמה, עוגיות וכד' </a:t>
            </a:r>
            <a:r>
              <a:rPr lang="he-IL" sz="2800" dirty="0" smtClean="0"/>
              <a:t>– </a:t>
            </a:r>
            <a:r>
              <a:rPr lang="he-IL" sz="2800" dirty="0"/>
              <a:t>יוכרו בשיעור של 80%.</a:t>
            </a:r>
            <a:endParaRPr lang="en-US" sz="2800" dirty="0"/>
          </a:p>
          <a:p>
            <a:r>
              <a:rPr lang="he-IL" sz="2800" b="1" dirty="0" smtClean="0"/>
              <a:t>ארוחות </a:t>
            </a:r>
            <a:r>
              <a:rPr lang="he-IL" sz="2800" b="1" dirty="0"/>
              <a:t>עסקיות – אינן </a:t>
            </a:r>
            <a:r>
              <a:rPr lang="he-IL" sz="2800" b="1" dirty="0" smtClean="0"/>
              <a:t>מוכרות.</a:t>
            </a:r>
          </a:p>
          <a:p>
            <a:r>
              <a:rPr lang="he-IL" sz="2800" dirty="0"/>
              <a:t>אירוח אורחים </a:t>
            </a:r>
            <a:r>
              <a:rPr lang="he-IL" sz="2800" dirty="0" smtClean="0"/>
              <a:t>מחו"ל - </a:t>
            </a:r>
            <a:r>
              <a:rPr lang="he-IL" sz="2800" dirty="0"/>
              <a:t>ארוחות במסעדות </a:t>
            </a:r>
            <a:r>
              <a:rPr lang="he-IL" sz="2800" dirty="0" smtClean="0"/>
              <a:t>ובעסק </a:t>
            </a:r>
            <a:r>
              <a:rPr lang="he-IL" sz="2800" dirty="0"/>
              <a:t>מוכרות, אם הן סבירות ונוהל לגביהן רישום </a:t>
            </a:r>
            <a:r>
              <a:rPr lang="he-IL" sz="2800" dirty="0" smtClean="0"/>
              <a:t>מדויק – שם האורח, מטרת הביקור, מספר ימי השהייה וכד'.</a:t>
            </a:r>
            <a:r>
              <a:rPr lang="he-IL" sz="2800" dirty="0"/>
              <a:t/>
            </a:r>
            <a:br>
              <a:rPr lang="he-IL" sz="2800" dirty="0"/>
            </a:b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02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/>
              <a:t>הוצאות מוכרות בעסק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229600" cy="4607842"/>
          </a:xfrm>
        </p:spPr>
        <p:txBody>
          <a:bodyPr/>
          <a:lstStyle/>
          <a:p>
            <a:pPr marL="0" lvl="0" indent="0">
              <a:buNone/>
            </a:pPr>
            <a:r>
              <a:rPr lang="he-IL" sz="2800" b="1" u="sng" dirty="0">
                <a:solidFill>
                  <a:srgbClr val="FF0000"/>
                </a:solidFill>
              </a:rPr>
              <a:t>הוצאות נסיעה עסקית לחו"ל</a:t>
            </a:r>
            <a:endParaRPr lang="en-US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e-IL" sz="2000" dirty="0" smtClean="0"/>
              <a:t>להכין דו"ח </a:t>
            </a:r>
            <a:r>
              <a:rPr lang="he-IL" sz="2000" dirty="0"/>
              <a:t>נסיעה המפרט את מועדי השהייה בחו"ל מספר הנוסעים ומטרת הנסיעה – לדוגמא : עבודה בחו"ל, תערוכה, הזמנה </a:t>
            </a:r>
            <a:r>
              <a:rPr lang="he-IL" sz="2000" dirty="0" smtClean="0"/>
              <a:t>להרצאה, השתלמות </a:t>
            </a:r>
            <a:r>
              <a:rPr lang="he-IL" sz="2000" dirty="0"/>
              <a:t>וכד'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הוצאות מוכרות: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1. כרטיס </a:t>
            </a:r>
            <a:r>
              <a:rPr lang="he-IL" sz="2000" dirty="0"/>
              <a:t>טיסה </a:t>
            </a:r>
            <a:r>
              <a:rPr lang="he-IL" sz="2000" dirty="0" smtClean="0"/>
              <a:t>- במחלקת </a:t>
            </a:r>
            <a:r>
              <a:rPr lang="he-IL" sz="2000" dirty="0"/>
              <a:t>תיירים או עסקים.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2. לינה </a:t>
            </a:r>
            <a:r>
              <a:rPr lang="he-IL" sz="2000" dirty="0"/>
              <a:t>– עד 90 לילות – עבור 7 </a:t>
            </a:r>
            <a:r>
              <a:rPr lang="he-IL" sz="2000" dirty="0" smtClean="0"/>
              <a:t>לילות ראשונים עד </a:t>
            </a:r>
            <a:r>
              <a:rPr lang="he-IL" sz="2000" dirty="0" smtClean="0"/>
              <a:t>284$ </a:t>
            </a:r>
            <a:r>
              <a:rPr lang="he-IL" sz="2000" dirty="0"/>
              <a:t>ללילה, מהלילה </a:t>
            </a:r>
            <a:r>
              <a:rPr lang="he-IL" sz="2000" dirty="0" smtClean="0"/>
              <a:t>השמיני                    ואילך </a:t>
            </a:r>
            <a:r>
              <a:rPr lang="he-IL" sz="2000" dirty="0"/>
              <a:t>עד </a:t>
            </a:r>
            <a:r>
              <a:rPr lang="he-IL" sz="2000" dirty="0" smtClean="0"/>
              <a:t>213$ </a:t>
            </a:r>
            <a:r>
              <a:rPr lang="he-IL" sz="2000" dirty="0" smtClean="0"/>
              <a:t>ללילה.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3. שכירות </a:t>
            </a:r>
            <a:r>
              <a:rPr lang="he-IL" sz="2000" dirty="0"/>
              <a:t>רכב – עד </a:t>
            </a:r>
            <a:r>
              <a:rPr lang="he-IL" sz="2000" dirty="0" smtClean="0"/>
              <a:t>62$ </a:t>
            </a:r>
            <a:r>
              <a:rPr lang="he-IL" sz="2000" dirty="0"/>
              <a:t>ליום.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4. הוצאות </a:t>
            </a:r>
            <a:r>
              <a:rPr lang="he-IL" sz="2000" dirty="0"/>
              <a:t>טלפון, נסיעות, אירוח ספקים ולקוחות (עם חשבונית), אגרות נמל, עמלות המרת מטבע וכד'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5. הוצאות </a:t>
            </a:r>
            <a:r>
              <a:rPr lang="he-IL" sz="2000" dirty="0"/>
              <a:t>אשל – עד </a:t>
            </a:r>
            <a:r>
              <a:rPr lang="he-IL" sz="2000" dirty="0" smtClean="0"/>
              <a:t>80$ </a:t>
            </a:r>
            <a:r>
              <a:rPr lang="he-IL" sz="2000" dirty="0"/>
              <a:t>ליום במידה ונדרשו הוצ' לינה, אם לא נדרשו הוצ' לינה יוכרו הוצ' אשל עד לסכום של </a:t>
            </a:r>
            <a:r>
              <a:rPr lang="he-IL" sz="2000" dirty="0" smtClean="0"/>
              <a:t>133$ </a:t>
            </a:r>
            <a:r>
              <a:rPr lang="he-IL" sz="2000" dirty="0"/>
              <a:t>ליום</a:t>
            </a:r>
            <a:r>
              <a:rPr lang="he-IL" sz="2000" dirty="0" smtClean="0"/>
              <a:t>.</a:t>
            </a:r>
          </a:p>
          <a:p>
            <a:pPr marL="0" indent="0">
              <a:buNone/>
            </a:pPr>
            <a:r>
              <a:rPr lang="he-IL" sz="2000" b="1" dirty="0" smtClean="0">
                <a:solidFill>
                  <a:srgbClr val="FF0000"/>
                </a:solidFill>
              </a:rPr>
              <a:t>נתונים עדכניים לשנת </a:t>
            </a:r>
            <a:r>
              <a:rPr lang="he-IL" sz="2000" b="1" dirty="0" smtClean="0">
                <a:solidFill>
                  <a:srgbClr val="FF0000"/>
                </a:solidFill>
              </a:rPr>
              <a:t>2019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1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/>
              <a:t>הוצאות מוכרות בעסק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e-IL" sz="2800" b="1" u="sng" dirty="0" smtClean="0">
                <a:solidFill>
                  <a:srgbClr val="FF0000"/>
                </a:solidFill>
              </a:rPr>
              <a:t>דמי שכירות</a:t>
            </a:r>
            <a:r>
              <a:rPr lang="he-IL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he-IL" sz="2800" dirty="0"/>
              <a:t>כאשר העסק מתנהל מהבית ניתן לדרוש חלק מהוצאות שכר הדירה בחלק היחסי המשמש את המשרד </a:t>
            </a:r>
            <a:r>
              <a:rPr lang="he-IL" sz="2800" b="1" dirty="0"/>
              <a:t>רק אם המשכיר מדווח על אותו החלק כהכנסה מהשכרת </a:t>
            </a:r>
            <a:r>
              <a:rPr lang="he-IL" sz="2800" b="1" dirty="0" smtClean="0"/>
              <a:t>עסק</a:t>
            </a:r>
            <a:r>
              <a:rPr lang="he-IL" sz="2800" b="1" dirty="0"/>
              <a:t> </a:t>
            </a:r>
            <a:r>
              <a:rPr lang="he-IL" sz="2800" b="1" dirty="0" smtClean="0"/>
              <a:t>ואתה</a:t>
            </a:r>
            <a:r>
              <a:rPr lang="he-IL" sz="2800" dirty="0" smtClean="0"/>
              <a:t> </a:t>
            </a:r>
            <a:r>
              <a:rPr lang="he-IL" sz="2800" dirty="0"/>
              <a:t>תנכה 35% מס </a:t>
            </a:r>
            <a:r>
              <a:rPr lang="he-IL" sz="2800" dirty="0" smtClean="0"/>
              <a:t>הכנסה במקור מדמי </a:t>
            </a:r>
            <a:r>
              <a:rPr lang="he-IL" sz="2800" dirty="0"/>
              <a:t>השכירות או כל ניכוי אחר שפקיד השומה קבע </a:t>
            </a:r>
            <a:r>
              <a:rPr lang="he-IL" sz="2800" dirty="0" smtClean="0"/>
              <a:t>באישור.</a:t>
            </a:r>
          </a:p>
          <a:p>
            <a:pPr marL="0" indent="0">
              <a:buNone/>
            </a:pPr>
            <a:r>
              <a:rPr lang="he-IL" sz="2800" b="1" u="sng" dirty="0">
                <a:solidFill>
                  <a:srgbClr val="FF0000"/>
                </a:solidFill>
              </a:rPr>
              <a:t>מיסים עירוניים, אגרות וחשמל</a:t>
            </a:r>
            <a:r>
              <a:rPr lang="he-IL" sz="2800" dirty="0"/>
              <a:t>:</a:t>
            </a:r>
            <a:br>
              <a:rPr lang="he-IL" sz="2800" dirty="0"/>
            </a:br>
            <a:r>
              <a:rPr lang="he-IL" sz="2800" dirty="0" smtClean="0"/>
              <a:t>בעסק המתנהל </a:t>
            </a:r>
            <a:r>
              <a:rPr lang="he-IL" sz="2800" dirty="0"/>
              <a:t>מהבית, הוצאות ארנונה, חשמל וועד הבית </a:t>
            </a:r>
            <a:r>
              <a:rPr lang="he-IL" sz="2800" dirty="0" smtClean="0"/>
              <a:t>יוכרו </a:t>
            </a:r>
            <a:r>
              <a:rPr lang="he-IL" sz="2800" dirty="0"/>
              <a:t>על פי החלק היחסי של </a:t>
            </a:r>
            <a:r>
              <a:rPr lang="he-IL" sz="2800" dirty="0" smtClean="0"/>
              <a:t>השטח העסקי בדירה. </a:t>
            </a:r>
            <a:r>
              <a:rPr lang="he-IL" sz="2800" dirty="0"/>
              <a:t/>
            </a:r>
            <a:br>
              <a:rPr lang="he-IL" sz="2800" dirty="0"/>
            </a:br>
            <a:r>
              <a:rPr lang="he-IL" sz="2800" dirty="0"/>
              <a:t/>
            </a:r>
            <a:br>
              <a:rPr lang="he-IL" sz="2800" dirty="0"/>
            </a:br>
            <a:endParaRPr lang="he-IL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4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8152"/>
          </a:xfrm>
        </p:spPr>
        <p:txBody>
          <a:bodyPr/>
          <a:lstStyle/>
          <a:p>
            <a:pPr eaLnBrk="1" hangingPunct="1">
              <a:defRPr/>
            </a:pPr>
            <a:r>
              <a:rPr lang="he-IL" b="1" dirty="0"/>
              <a:t>הוצאות מוכרות בעסק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שכר עבודה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קבלני משנה/עבודות חוץ.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אחזקה ותיקונים שוטפים לציוד ולמשרד.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צרכי משרד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ספרות מקצועית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פרסום ושיווק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ביטוח עסקי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השתלמות/קורס מקצועי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הוצאות משפטיות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שכ"ט מקצועי רו"ח/יועץ מס/יועץ ארגוני/יועץ פנסיוני וכד'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פחת בגין רכוש קבוע בעסק.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מתנות לספקים ולקוחות –עד לסך 210 שח בשנה.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15363" grpId="0"/>
    </p:bld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etition 9">
        <a:dk1>
          <a:srgbClr val="463416"/>
        </a:dk1>
        <a:lt1>
          <a:srgbClr val="FFFFFF"/>
        </a:lt1>
        <a:dk2>
          <a:srgbClr val="3366CC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DB8E2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10">
        <a:dk1>
          <a:srgbClr val="463416"/>
        </a:dk1>
        <a:lt1>
          <a:srgbClr val="FFFFFF"/>
        </a:lt1>
        <a:dk2>
          <a:srgbClr val="3366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DB8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11">
        <a:dk1>
          <a:srgbClr val="463416"/>
        </a:dk1>
        <a:lt1>
          <a:srgbClr val="FFFFFF"/>
        </a:lt1>
        <a:dk2>
          <a:srgbClr val="0099FF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CAFF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12">
      <a:dk1>
        <a:srgbClr val="463416"/>
      </a:dk1>
      <a:lt1>
        <a:srgbClr val="FFFFFF"/>
      </a:lt1>
      <a:dk2>
        <a:srgbClr val="0099FF"/>
      </a:dk2>
      <a:lt2>
        <a:srgbClr val="E3E3FF"/>
      </a:lt2>
      <a:accent1>
        <a:srgbClr val="3399FF"/>
      </a:accent1>
      <a:accent2>
        <a:srgbClr val="33CCCC"/>
      </a:accent2>
      <a:accent3>
        <a:srgbClr val="AACAFF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463416"/>
        </a:dk1>
        <a:lt1>
          <a:srgbClr val="FFFFFF"/>
        </a:lt1>
        <a:dk2>
          <a:srgbClr val="3366CC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DB8E2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1">
        <a:dk1>
          <a:srgbClr val="463416"/>
        </a:dk1>
        <a:lt1>
          <a:srgbClr val="FFFFFF"/>
        </a:lt1>
        <a:dk2>
          <a:srgbClr val="3366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DB8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2">
        <a:dk1>
          <a:srgbClr val="463416"/>
        </a:dk1>
        <a:lt1>
          <a:srgbClr val="FFFFFF"/>
        </a:lt1>
        <a:dk2>
          <a:srgbClr val="0099FF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CAFF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</TotalTime>
  <Words>808</Words>
  <Application>Microsoft Office PowerPoint</Application>
  <PresentationFormat>‫הצגה על המסך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Verdana</vt:lpstr>
      <vt:lpstr>Wingdings</vt:lpstr>
      <vt:lpstr>Competition</vt:lpstr>
      <vt:lpstr>Mountain Top</vt:lpstr>
      <vt:lpstr>החיסכון במס - הכיצד</vt:lpstr>
      <vt:lpstr>  הוצאות מוכרות בעסק </vt:lpstr>
      <vt:lpstr>מצגת של PowerPoint</vt:lpstr>
      <vt:lpstr>הוצאות מוכרות בעסק</vt:lpstr>
      <vt:lpstr>הוצאות מוכרות בעסק</vt:lpstr>
      <vt:lpstr>הוצאות מוכרות בעסק</vt:lpstr>
      <vt:lpstr>הוצאות מוכרות בעסק</vt:lpstr>
      <vt:lpstr>הוצאות מוכרות בעסק</vt:lpstr>
      <vt:lpstr>הוצאות מוכרות בעסק</vt:lpstr>
      <vt:lpstr>הוצאות מוכרות בעסק</vt:lpstr>
      <vt:lpstr>חוק מע"מ</vt:lpstr>
      <vt:lpstr>חוק מע"מ</vt:lpstr>
      <vt:lpstr>נקודות זיכוי</vt:lpstr>
      <vt:lpstr>תודה על ההקשבה</vt:lpstr>
    </vt:vector>
  </TitlesOfParts>
  <Company>AAA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הכוונה לעוסק המתחיל</dc:title>
  <dc:creator>AAA</dc:creator>
  <cp:lastModifiedBy>ריקי כוכב</cp:lastModifiedBy>
  <cp:revision>119</cp:revision>
  <dcterms:created xsi:type="dcterms:W3CDTF">2007-02-21T19:05:34Z</dcterms:created>
  <dcterms:modified xsi:type="dcterms:W3CDTF">2020-05-30T19:23:35Z</dcterms:modified>
</cp:coreProperties>
</file>